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75" r:id="rId3"/>
    <p:sldId id="288" r:id="rId4"/>
    <p:sldId id="279" r:id="rId5"/>
    <p:sldId id="280" r:id="rId6"/>
    <p:sldId id="281" r:id="rId7"/>
    <p:sldId id="282" r:id="rId8"/>
    <p:sldId id="290" r:id="rId9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46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osilioF\AppData\Local\Microsoft\Windows\Temporary%20Internet%20Files\Content.Outlook\LT0SU996\FONTI-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osilioF\AppData\Local\Microsoft\Windows\Temporary%20Internet%20Files\Content.Outlook\LT0SU996\FONTI-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57891133173572"/>
          <c:y val="0.11910380767621438"/>
          <c:w val="0.49237863745292709"/>
          <c:h val="0.8206310624215451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0.13623188405797101"/>
                  <c:y val="-0.1256038647342995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fino  al 1945 26,4%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71014492753624E-3"/>
                  <c:y val="-0.15916124614857927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1946-60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13,9%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884057971014493"/>
                  <c:y val="-3.3816425120772944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1961-1970 16,8%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202898550724638"/>
                  <c:y val="5.7971014492753624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1971-1980 17,3%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it-IT"/>
                      <a:t>1981-2000 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159420289855067E-2"/>
                  <c:y val="0.18357487922705315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2001-2005 3,7%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072463768115943"/>
                  <c:y val="6.7632850241545986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dopo il 2005 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stockepocaCostruz!$Q$19:$Q$25</c:f>
              <c:strCache>
                <c:ptCount val="7"/>
                <c:pt idx="0">
                  <c:v>fino  al 1945</c:v>
                </c:pt>
                <c:pt idx="1">
                  <c:v>1946-60</c:v>
                </c:pt>
                <c:pt idx="2">
                  <c:v>1961-1970</c:v>
                </c:pt>
                <c:pt idx="3">
                  <c:v>1971-1980</c:v>
                </c:pt>
                <c:pt idx="4">
                  <c:v>1981-2000</c:v>
                </c:pt>
                <c:pt idx="5">
                  <c:v>2001-2005</c:v>
                </c:pt>
                <c:pt idx="6">
                  <c:v>dopo il 2005</c:v>
                </c:pt>
              </c:strCache>
            </c:strRef>
          </c:cat>
          <c:val>
            <c:numRef>
              <c:f>stockepocaCostruz!$R$19:$R$25</c:f>
              <c:numCache>
                <c:formatCode>0.0</c:formatCode>
                <c:ptCount val="7"/>
                <c:pt idx="0">
                  <c:v>26.389967237057693</c:v>
                </c:pt>
                <c:pt idx="1">
                  <c:v>13.909568011278884</c:v>
                </c:pt>
                <c:pt idx="2">
                  <c:v>16.751656124553705</c:v>
                </c:pt>
                <c:pt idx="3">
                  <c:v>17.342485978134714</c:v>
                </c:pt>
                <c:pt idx="4">
                  <c:v>19.012434376983556</c:v>
                </c:pt>
                <c:pt idx="5">
                  <c:v>3.7256443274903259</c:v>
                </c:pt>
                <c:pt idx="6">
                  <c:v>2.8682439445011259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4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57891133173572"/>
          <c:y val="0.11910380767621438"/>
          <c:w val="0.49237863745292709"/>
          <c:h val="0.8206310624215451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485945452470615"/>
                  <c:y val="-0.13526570048309178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muratura portante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55,8%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623188405797101"/>
                  <c:y val="-7.729468599033818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calcestruzzo armato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31,3%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23188405797101"/>
                  <c:y val="8.6956521739130432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altro materiale (legno, acciaio, ecc) 12,9%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edificiStrutturaPOrtante!$P$19:$P$21</c:f>
              <c:strCache>
                <c:ptCount val="3"/>
                <c:pt idx="0">
                  <c:v>muratura portante</c:v>
                </c:pt>
                <c:pt idx="1">
                  <c:v>calcestruzzo armato</c:v>
                </c:pt>
                <c:pt idx="2">
                  <c:v>altro materiale (legno, acciaio, ecc)</c:v>
                </c:pt>
              </c:strCache>
            </c:strRef>
          </c:cat>
          <c:val>
            <c:numRef>
              <c:f>edificiStrutturaPOrtante!$Q$19:$Q$21</c:f>
              <c:numCache>
                <c:formatCode>0.0</c:formatCode>
                <c:ptCount val="3"/>
                <c:pt idx="0">
                  <c:v>55.832417646696427</c:v>
                </c:pt>
                <c:pt idx="1">
                  <c:v>31.264611364273993</c:v>
                </c:pt>
                <c:pt idx="2">
                  <c:v>12.902970989029578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9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E2ED1-92FC-4659-AAD5-A256144156F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CC9A7D-9972-41C4-BF8C-B891BE345910}">
      <dgm:prSet/>
      <dgm:spPr/>
      <dgm:t>
        <a:bodyPr/>
        <a:lstStyle/>
        <a:p>
          <a:endParaRPr lang="it-IT"/>
        </a:p>
      </dgm:t>
    </dgm:pt>
    <dgm:pt modelId="{BC3A503C-D744-4655-8230-116A4BFC922C}" type="parTrans" cxnId="{4288FA24-5077-4C4A-B437-6A974C64C742}">
      <dgm:prSet/>
      <dgm:spPr/>
      <dgm:t>
        <a:bodyPr/>
        <a:lstStyle/>
        <a:p>
          <a:endParaRPr lang="it-IT"/>
        </a:p>
      </dgm:t>
    </dgm:pt>
    <dgm:pt modelId="{86DC68E1-7949-4FFC-82F8-CB9B26070E28}" type="sibTrans" cxnId="{4288FA24-5077-4C4A-B437-6A974C64C742}">
      <dgm:prSet/>
      <dgm:spPr/>
      <dgm:t>
        <a:bodyPr/>
        <a:lstStyle/>
        <a:p>
          <a:endParaRPr lang="it-IT"/>
        </a:p>
      </dgm:t>
    </dgm:pt>
    <dgm:pt modelId="{075E300C-A1F3-4D9A-9C1B-BFB9BADD22EE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FF6600"/>
              </a:solidFill>
              <a:latin typeface="Arial Narrow" panose="020B0606020202030204" pitchFamily="34" charset="0"/>
            </a:rPr>
            <a:t>3. Investitore</a:t>
          </a:r>
          <a:endParaRPr lang="it-IT" sz="2000" b="1" dirty="0">
            <a:solidFill>
              <a:srgbClr val="FF6600"/>
            </a:solidFill>
            <a:latin typeface="Arial Narrow" panose="020B0606020202030204" pitchFamily="34" charset="0"/>
          </a:endParaRPr>
        </a:p>
      </dgm:t>
    </dgm:pt>
    <dgm:pt modelId="{33800405-9E4D-446F-8902-9F4702F3E8B0}" type="sibTrans" cxnId="{B5E4F4E6-E74B-4B52-A73D-02A19D83D52F}">
      <dgm:prSet/>
      <dgm:spPr/>
      <dgm:t>
        <a:bodyPr/>
        <a:lstStyle/>
        <a:p>
          <a:endParaRPr lang="it-IT"/>
        </a:p>
      </dgm:t>
    </dgm:pt>
    <dgm:pt modelId="{257F568F-CE46-4F15-9E91-4F3E94740D2E}" type="parTrans" cxnId="{B5E4F4E6-E74B-4B52-A73D-02A19D83D52F}">
      <dgm:prSet/>
      <dgm:spPr/>
      <dgm:t>
        <a:bodyPr/>
        <a:lstStyle/>
        <a:p>
          <a:endParaRPr lang="it-IT"/>
        </a:p>
      </dgm:t>
    </dgm:pt>
    <dgm:pt modelId="{AA48F840-6AF3-41D9-8A29-AECDBEB4AEF0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FF6600"/>
              </a:solidFill>
              <a:latin typeface="Arial Narrow" panose="020B0606020202030204" pitchFamily="34" charset="0"/>
            </a:rPr>
            <a:t>4. Erario</a:t>
          </a:r>
          <a:endParaRPr lang="it-IT" sz="2000" b="1" dirty="0">
            <a:solidFill>
              <a:srgbClr val="FF6600"/>
            </a:solidFill>
            <a:latin typeface="Arial Narrow" panose="020B0606020202030204" pitchFamily="34" charset="0"/>
          </a:endParaRPr>
        </a:p>
      </dgm:t>
    </dgm:pt>
    <dgm:pt modelId="{AF55D50A-1D30-4179-B422-B678995F4386}" type="sibTrans" cxnId="{AB5B2C6B-4F68-43FC-8C30-F70D866486E0}">
      <dgm:prSet/>
      <dgm:spPr/>
      <dgm:t>
        <a:bodyPr/>
        <a:lstStyle/>
        <a:p>
          <a:endParaRPr lang="it-IT"/>
        </a:p>
      </dgm:t>
    </dgm:pt>
    <dgm:pt modelId="{DE6E57A2-1FC9-42E8-8D69-B5AED9753089}" type="parTrans" cxnId="{AB5B2C6B-4F68-43FC-8C30-F70D866486E0}">
      <dgm:prSet/>
      <dgm:spPr/>
      <dgm:t>
        <a:bodyPr/>
        <a:lstStyle/>
        <a:p>
          <a:endParaRPr lang="it-IT"/>
        </a:p>
      </dgm:t>
    </dgm:pt>
    <dgm:pt modelId="{A9AC7FE5-E528-46ED-810A-0DF4C5BD8390}">
      <dgm:prSet phldrT="[Testo]" custT="1"/>
      <dgm:spPr/>
      <dgm:t>
        <a:bodyPr/>
        <a:lstStyle/>
        <a:p>
          <a:r>
            <a:rPr lang="it-IT" sz="2000" b="1" i="0" dirty="0" smtClean="0">
              <a:solidFill>
                <a:srgbClr val="FF6600"/>
              </a:solidFill>
              <a:latin typeface="Arial Narrow" panose="020B0606020202030204" pitchFamily="34" charset="0"/>
            </a:rPr>
            <a:t>Piattaforma</a:t>
          </a:r>
        </a:p>
        <a:p>
          <a:r>
            <a:rPr lang="it-IT" sz="2000" b="1" i="0" dirty="0" smtClean="0">
              <a:solidFill>
                <a:srgbClr val="FF6600"/>
              </a:solidFill>
              <a:latin typeface="Arial Narrow" panose="020B0606020202030204" pitchFamily="34" charset="0"/>
            </a:rPr>
            <a:t>ANCE - Deloitte</a:t>
          </a:r>
          <a:endParaRPr lang="it-IT" sz="2000" b="1" i="0" dirty="0">
            <a:solidFill>
              <a:srgbClr val="FF6600"/>
            </a:solidFill>
            <a:latin typeface="Arial Narrow" panose="020B0606020202030204" pitchFamily="34" charset="0"/>
          </a:endParaRPr>
        </a:p>
      </dgm:t>
    </dgm:pt>
    <dgm:pt modelId="{F62D3DAC-F704-49A8-8619-5370A2FCBAD8}" type="sibTrans" cxnId="{1A225307-50D3-49C3-9449-65C6C6928604}">
      <dgm:prSet/>
      <dgm:spPr/>
      <dgm:t>
        <a:bodyPr/>
        <a:lstStyle/>
        <a:p>
          <a:endParaRPr lang="it-IT"/>
        </a:p>
      </dgm:t>
    </dgm:pt>
    <dgm:pt modelId="{F3B4E315-7F2F-4EE4-9594-6E43452ECB02}" type="parTrans" cxnId="{1A225307-50D3-49C3-9449-65C6C6928604}">
      <dgm:prSet/>
      <dgm:spPr/>
      <dgm:t>
        <a:bodyPr/>
        <a:lstStyle/>
        <a:p>
          <a:endParaRPr lang="it-IT"/>
        </a:p>
      </dgm:t>
    </dgm:pt>
    <dgm:pt modelId="{B5BD96FD-E29C-4A6B-BECD-2A7F1AE40953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FF6600"/>
              </a:solidFill>
              <a:latin typeface="Arial Narrow" panose="020B0606020202030204" pitchFamily="34" charset="0"/>
            </a:rPr>
            <a:t>2. Impresa</a:t>
          </a:r>
          <a:endParaRPr lang="it-IT" sz="2000" b="1" dirty="0">
            <a:solidFill>
              <a:srgbClr val="FF6600"/>
            </a:solidFill>
            <a:latin typeface="Arial Narrow" panose="020B0606020202030204" pitchFamily="34" charset="0"/>
          </a:endParaRPr>
        </a:p>
      </dgm:t>
    </dgm:pt>
    <dgm:pt modelId="{01DFD3E4-0D69-44C6-B8DB-A28DFB67B90A}" type="sibTrans" cxnId="{218D12C5-3F33-4401-848D-19D239B4AE0F}">
      <dgm:prSet/>
      <dgm:spPr/>
      <dgm:t>
        <a:bodyPr/>
        <a:lstStyle/>
        <a:p>
          <a:endParaRPr lang="it-IT"/>
        </a:p>
      </dgm:t>
    </dgm:pt>
    <dgm:pt modelId="{A6E26250-ACC9-441F-8B10-9671E9CD9E20}" type="parTrans" cxnId="{218D12C5-3F33-4401-848D-19D239B4AE0F}">
      <dgm:prSet/>
      <dgm:spPr/>
      <dgm:t>
        <a:bodyPr/>
        <a:lstStyle/>
        <a:p>
          <a:endParaRPr lang="it-IT"/>
        </a:p>
      </dgm:t>
    </dgm:pt>
    <dgm:pt modelId="{EFEB9436-CB1C-4173-910D-97970263188E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FF6600"/>
              </a:solidFill>
              <a:latin typeface="Arial Narrow" panose="020B0606020202030204" pitchFamily="34" charset="0"/>
            </a:rPr>
            <a:t>1. Condominio</a:t>
          </a:r>
          <a:endParaRPr lang="it-IT" sz="2000" b="1" dirty="0">
            <a:solidFill>
              <a:srgbClr val="FF6600"/>
            </a:solidFill>
            <a:latin typeface="Arial Narrow" panose="020B0606020202030204" pitchFamily="34" charset="0"/>
          </a:endParaRPr>
        </a:p>
      </dgm:t>
    </dgm:pt>
    <dgm:pt modelId="{17ACA8F6-4092-4308-A12E-B2FC84D65E9A}" type="sibTrans" cxnId="{BC441E39-BE37-443E-8195-1615B9A6603A}">
      <dgm:prSet/>
      <dgm:spPr/>
      <dgm:t>
        <a:bodyPr/>
        <a:lstStyle/>
        <a:p>
          <a:endParaRPr lang="it-IT"/>
        </a:p>
      </dgm:t>
    </dgm:pt>
    <dgm:pt modelId="{AFC61222-8BE6-4FDD-8502-0B5387BDF71F}" type="parTrans" cxnId="{BC441E39-BE37-443E-8195-1615B9A6603A}">
      <dgm:prSet/>
      <dgm:spPr/>
      <dgm:t>
        <a:bodyPr/>
        <a:lstStyle/>
        <a:p>
          <a:endParaRPr lang="it-IT"/>
        </a:p>
      </dgm:t>
    </dgm:pt>
    <dgm:pt modelId="{C71F66D5-7AC6-4B17-9B4B-20B0F02058D0}" type="pres">
      <dgm:prSet presAssocID="{18BE2ED1-92FC-4659-AAD5-A256144156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D54B26-FA8A-4EA5-ABA6-49314E9BF9F1}" type="pres">
      <dgm:prSet presAssocID="{EFEB9436-CB1C-4173-910D-97970263188E}" presName="compNode" presStyleCnt="0"/>
      <dgm:spPr/>
    </dgm:pt>
    <dgm:pt modelId="{9576459D-F567-467E-9A3D-0BD65E6382E8}" type="pres">
      <dgm:prSet presAssocID="{EFEB9436-CB1C-4173-910D-97970263188E}" presName="pictRect" presStyleLbl="node1" presStyleIdx="0" presStyleCnt="6" custScaleX="100084" custScaleY="99617" custLinFactNeighborX="-23674" custLinFactNeighborY="299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it-IT"/>
        </a:p>
      </dgm:t>
    </dgm:pt>
    <dgm:pt modelId="{C4C2E5E6-DB9F-4FEF-9131-44A91DEDABA3}" type="pres">
      <dgm:prSet presAssocID="{EFEB9436-CB1C-4173-910D-97970263188E}" presName="textRect" presStyleLbl="revTx" presStyleIdx="0" presStyleCnt="6" custLinFactNeighborX="-15713" custLinFactNeighborY="2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5A72C8-DB8D-4569-A3E8-FFA425DA1634}" type="pres">
      <dgm:prSet presAssocID="{17ACA8F6-4092-4308-A12E-B2FC84D65E9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33FDB31-A953-4815-85FD-ABFAF46A656F}" type="pres">
      <dgm:prSet presAssocID="{B5BD96FD-E29C-4A6B-BECD-2A7F1AE40953}" presName="compNode" presStyleCnt="0"/>
      <dgm:spPr/>
    </dgm:pt>
    <dgm:pt modelId="{C35683CC-4C1E-40E5-AE42-1088ABB1FB84}" type="pres">
      <dgm:prSet presAssocID="{B5BD96FD-E29C-4A6B-BECD-2A7F1AE40953}" presName="pictRect" presStyleLbl="node1" presStyleIdx="1" presStyleCnt="6" custScaleX="80145" custScaleY="94516" custLinFactNeighborX="-13330" custLinFactNeighborY="73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it-IT"/>
        </a:p>
      </dgm:t>
    </dgm:pt>
    <dgm:pt modelId="{93A394E0-C7B3-4207-B87F-5428B0065EE0}" type="pres">
      <dgm:prSet presAssocID="{B5BD96FD-E29C-4A6B-BECD-2A7F1AE40953}" presName="textRect" presStyleLbl="revTx" presStyleIdx="1" presStyleCnt="6" custLinFactNeighborX="-15817" custLinFactNeighborY="30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4F23B8-AE96-47CC-95B9-1A6BA3001FFE}" type="pres">
      <dgm:prSet presAssocID="{01DFD3E4-0D69-44C6-B8DB-A28DFB67B90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25007C4A-BF58-4F8B-9831-91C5482F4A55}" type="pres">
      <dgm:prSet presAssocID="{A9AC7FE5-E528-46ED-810A-0DF4C5BD8390}" presName="compNode" presStyleCnt="0"/>
      <dgm:spPr/>
    </dgm:pt>
    <dgm:pt modelId="{0FEE76D7-0C28-4207-A934-3D3788B56A0E}" type="pres">
      <dgm:prSet presAssocID="{A9AC7FE5-E528-46ED-810A-0DF4C5BD8390}" presName="pictRect" presStyleLbl="node1" presStyleIdx="2" presStyleCnt="6" custScaleX="51219" custScaleY="57576" custLinFactNeighborX="3476" custLinFactNeighborY="90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it-IT"/>
        </a:p>
      </dgm:t>
    </dgm:pt>
    <dgm:pt modelId="{5E4C5788-A7F6-4751-9CE9-789EBBC203A4}" type="pres">
      <dgm:prSet presAssocID="{A9AC7FE5-E528-46ED-810A-0DF4C5BD8390}" presName="textRect" presStyleLbl="revTx" presStyleIdx="2" presStyleCnt="6" custLinFactNeighborX="1583" custLinFactNeighborY="-608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430DCE-A0BC-42E0-83AC-51C7B9AF6F9B}" type="pres">
      <dgm:prSet presAssocID="{F62D3DAC-F704-49A8-8619-5370A2FCBAD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FEFA6C84-3DA2-4F9E-8BD0-D0EAE2EFDF47}" type="pres">
      <dgm:prSet presAssocID="{AA48F840-6AF3-41D9-8A29-AECDBEB4AEF0}" presName="compNode" presStyleCnt="0"/>
      <dgm:spPr/>
    </dgm:pt>
    <dgm:pt modelId="{FDC076E2-7926-4E5A-9CCD-F3E98AFD6607}" type="pres">
      <dgm:prSet presAssocID="{AA48F840-6AF3-41D9-8A29-AECDBEB4AEF0}" presName="pictRect" presStyleLbl="node1" presStyleIdx="3" presStyleCnt="6" custScaleX="87775" custScaleY="92282" custLinFactNeighborX="-5284" custLinFactNeighborY="149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it-IT"/>
        </a:p>
      </dgm:t>
    </dgm:pt>
    <dgm:pt modelId="{1603DC74-931D-4E9F-AD3C-9DAB0D422242}" type="pres">
      <dgm:prSet presAssocID="{AA48F840-6AF3-41D9-8A29-AECDBEB4AEF0}" presName="textRect" presStyleLbl="revTx" presStyleIdx="3" presStyleCnt="6" custLinFactNeighborX="631" custLinFactNeighborY="3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4793DD-3A9C-4F9E-ACC0-47FF0611AB2E}" type="pres">
      <dgm:prSet presAssocID="{AF55D50A-1D30-4179-B422-B678995F4386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726E31B-A0B3-4B4A-98FA-A26C82EFF893}" type="pres">
      <dgm:prSet presAssocID="{075E300C-A1F3-4D9A-9C1B-BFB9BADD22EE}" presName="compNode" presStyleCnt="0"/>
      <dgm:spPr/>
    </dgm:pt>
    <dgm:pt modelId="{89890F9D-D392-48F1-88F1-907F8E1211C4}" type="pres">
      <dgm:prSet presAssocID="{075E300C-A1F3-4D9A-9C1B-BFB9BADD22EE}" presName="pictRect" presStyleLbl="node1" presStyleIdx="4" presStyleCnt="6" custFlipVert="1" custScaleX="16712" custScaleY="18556" custLinFactNeighborX="-36523" custLinFactNeighborY="-50099"/>
      <dgm:spPr>
        <a:noFill/>
      </dgm:spPr>
      <dgm:t>
        <a:bodyPr/>
        <a:lstStyle/>
        <a:p>
          <a:endParaRPr lang="it-IT"/>
        </a:p>
      </dgm:t>
    </dgm:pt>
    <dgm:pt modelId="{317FEDCE-068A-4FFF-8268-58A00749AC1C}" type="pres">
      <dgm:prSet presAssocID="{075E300C-A1F3-4D9A-9C1B-BFB9BADD22EE}" presName="textRect" presStyleLbl="revTx" presStyleIdx="4" presStyleCnt="6" custLinFactX="13151" custLinFactNeighborX="100000" custLinFactNeighborY="-12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853EA1-F56B-4183-B66A-BD102F1816E1}" type="pres">
      <dgm:prSet presAssocID="{33800405-9E4D-446F-8902-9F4702F3E8B0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4FBA0A5-B188-4061-8CC1-30652FC5DC86}" type="pres">
      <dgm:prSet presAssocID="{31CC9A7D-9972-41C4-BF8C-B891BE345910}" presName="compNode" presStyleCnt="0"/>
      <dgm:spPr/>
    </dgm:pt>
    <dgm:pt modelId="{B848173B-09A3-47EC-B087-229E1F7257F7}" type="pres">
      <dgm:prSet presAssocID="{31CC9A7D-9972-41C4-BF8C-B891BE345910}" presName="pictRect" presStyleLbl="node1" presStyleIdx="5" presStyleCnt="6" custScaleX="67625" custScaleY="7457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  <dgm:pt modelId="{AAC32A40-8FDD-499B-8515-96BDEF20146D}" type="pres">
      <dgm:prSet presAssocID="{31CC9A7D-9972-41C4-BF8C-B891BE345910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5B2C6B-4F68-43FC-8C30-F70D866486E0}" srcId="{18BE2ED1-92FC-4659-AAD5-A256144156F9}" destId="{AA48F840-6AF3-41D9-8A29-AECDBEB4AEF0}" srcOrd="3" destOrd="0" parTransId="{DE6E57A2-1FC9-42E8-8D69-B5AED9753089}" sibTransId="{AF55D50A-1D30-4179-B422-B678995F4386}"/>
    <dgm:cxn modelId="{229777D5-3F84-49F9-99AB-4D99FC5F3948}" type="presOf" srcId="{01DFD3E4-0D69-44C6-B8DB-A28DFB67B90A}" destId="{424F23B8-AE96-47CC-95B9-1A6BA3001FFE}" srcOrd="0" destOrd="0" presId="urn:microsoft.com/office/officeart/2005/8/layout/pList1"/>
    <dgm:cxn modelId="{B5C89000-F1A6-4D91-A08D-235889529348}" type="presOf" srcId="{17ACA8F6-4092-4308-A12E-B2FC84D65E9A}" destId="{F45A72C8-DB8D-4569-A3E8-FFA425DA1634}" srcOrd="0" destOrd="0" presId="urn:microsoft.com/office/officeart/2005/8/layout/pList1"/>
    <dgm:cxn modelId="{BC441E39-BE37-443E-8195-1615B9A6603A}" srcId="{18BE2ED1-92FC-4659-AAD5-A256144156F9}" destId="{EFEB9436-CB1C-4173-910D-97970263188E}" srcOrd="0" destOrd="0" parTransId="{AFC61222-8BE6-4FDD-8502-0B5387BDF71F}" sibTransId="{17ACA8F6-4092-4308-A12E-B2FC84D65E9A}"/>
    <dgm:cxn modelId="{AFCA590D-CC04-47E3-9F46-B99771E80C07}" type="presOf" srcId="{AF55D50A-1D30-4179-B422-B678995F4386}" destId="{384793DD-3A9C-4F9E-ACC0-47FF0611AB2E}" srcOrd="0" destOrd="0" presId="urn:microsoft.com/office/officeart/2005/8/layout/pList1"/>
    <dgm:cxn modelId="{50B6BC5B-0D23-4D54-A4F9-73E2D5070B23}" type="presOf" srcId="{AA48F840-6AF3-41D9-8A29-AECDBEB4AEF0}" destId="{1603DC74-931D-4E9F-AD3C-9DAB0D422242}" srcOrd="0" destOrd="0" presId="urn:microsoft.com/office/officeart/2005/8/layout/pList1"/>
    <dgm:cxn modelId="{556ED4A7-91D7-412F-B28A-7EF3C4F702B6}" type="presOf" srcId="{075E300C-A1F3-4D9A-9C1B-BFB9BADD22EE}" destId="{317FEDCE-068A-4FFF-8268-58A00749AC1C}" srcOrd="0" destOrd="0" presId="urn:microsoft.com/office/officeart/2005/8/layout/pList1"/>
    <dgm:cxn modelId="{064610A4-87A5-469B-8537-402B4FC71225}" type="presOf" srcId="{F62D3DAC-F704-49A8-8619-5370A2FCBAD8}" destId="{ED430DCE-A0BC-42E0-83AC-51C7B9AF6F9B}" srcOrd="0" destOrd="0" presId="urn:microsoft.com/office/officeart/2005/8/layout/pList1"/>
    <dgm:cxn modelId="{C9938EA3-4F58-40B5-BF75-EEC539ABD441}" type="presOf" srcId="{EFEB9436-CB1C-4173-910D-97970263188E}" destId="{C4C2E5E6-DB9F-4FEF-9131-44A91DEDABA3}" srcOrd="0" destOrd="0" presId="urn:microsoft.com/office/officeart/2005/8/layout/pList1"/>
    <dgm:cxn modelId="{B5E4F4E6-E74B-4B52-A73D-02A19D83D52F}" srcId="{18BE2ED1-92FC-4659-AAD5-A256144156F9}" destId="{075E300C-A1F3-4D9A-9C1B-BFB9BADD22EE}" srcOrd="4" destOrd="0" parTransId="{257F568F-CE46-4F15-9E91-4F3E94740D2E}" sibTransId="{33800405-9E4D-446F-8902-9F4702F3E8B0}"/>
    <dgm:cxn modelId="{4288FA24-5077-4C4A-B437-6A974C64C742}" srcId="{18BE2ED1-92FC-4659-AAD5-A256144156F9}" destId="{31CC9A7D-9972-41C4-BF8C-B891BE345910}" srcOrd="5" destOrd="0" parTransId="{BC3A503C-D744-4655-8230-116A4BFC922C}" sibTransId="{86DC68E1-7949-4FFC-82F8-CB9B26070E28}"/>
    <dgm:cxn modelId="{1A225307-50D3-49C3-9449-65C6C6928604}" srcId="{18BE2ED1-92FC-4659-AAD5-A256144156F9}" destId="{A9AC7FE5-E528-46ED-810A-0DF4C5BD8390}" srcOrd="2" destOrd="0" parTransId="{F3B4E315-7F2F-4EE4-9594-6E43452ECB02}" sibTransId="{F62D3DAC-F704-49A8-8619-5370A2FCBAD8}"/>
    <dgm:cxn modelId="{A8D56955-BF7A-4276-AD3A-3FAF2012142D}" type="presOf" srcId="{31CC9A7D-9972-41C4-BF8C-B891BE345910}" destId="{AAC32A40-8FDD-499B-8515-96BDEF20146D}" srcOrd="0" destOrd="0" presId="urn:microsoft.com/office/officeart/2005/8/layout/pList1"/>
    <dgm:cxn modelId="{C90B9555-62ED-4B13-9067-B2728D55995E}" type="presOf" srcId="{18BE2ED1-92FC-4659-AAD5-A256144156F9}" destId="{C71F66D5-7AC6-4B17-9B4B-20B0F02058D0}" srcOrd="0" destOrd="0" presId="urn:microsoft.com/office/officeart/2005/8/layout/pList1"/>
    <dgm:cxn modelId="{CCB972A1-B953-40F6-8006-C92A020FE16A}" type="presOf" srcId="{A9AC7FE5-E528-46ED-810A-0DF4C5BD8390}" destId="{5E4C5788-A7F6-4751-9CE9-789EBBC203A4}" srcOrd="0" destOrd="0" presId="urn:microsoft.com/office/officeart/2005/8/layout/pList1"/>
    <dgm:cxn modelId="{218D12C5-3F33-4401-848D-19D239B4AE0F}" srcId="{18BE2ED1-92FC-4659-AAD5-A256144156F9}" destId="{B5BD96FD-E29C-4A6B-BECD-2A7F1AE40953}" srcOrd="1" destOrd="0" parTransId="{A6E26250-ACC9-441F-8B10-9671E9CD9E20}" sibTransId="{01DFD3E4-0D69-44C6-B8DB-A28DFB67B90A}"/>
    <dgm:cxn modelId="{8D685236-1FBF-49A3-9E68-47764BA17A27}" type="presOf" srcId="{B5BD96FD-E29C-4A6B-BECD-2A7F1AE40953}" destId="{93A394E0-C7B3-4207-B87F-5428B0065EE0}" srcOrd="0" destOrd="0" presId="urn:microsoft.com/office/officeart/2005/8/layout/pList1"/>
    <dgm:cxn modelId="{B4ABC1ED-4368-4503-8103-F92D5DC07C14}" type="presOf" srcId="{33800405-9E4D-446F-8902-9F4702F3E8B0}" destId="{3A853EA1-F56B-4183-B66A-BD102F1816E1}" srcOrd="0" destOrd="0" presId="urn:microsoft.com/office/officeart/2005/8/layout/pList1"/>
    <dgm:cxn modelId="{1F77793E-B052-4143-84E0-3F745BC8FFC5}" type="presParOf" srcId="{C71F66D5-7AC6-4B17-9B4B-20B0F02058D0}" destId="{65D54B26-FA8A-4EA5-ABA6-49314E9BF9F1}" srcOrd="0" destOrd="0" presId="urn:microsoft.com/office/officeart/2005/8/layout/pList1"/>
    <dgm:cxn modelId="{A3BB26CC-34B5-4E51-A6EA-9D1320CD7D77}" type="presParOf" srcId="{65D54B26-FA8A-4EA5-ABA6-49314E9BF9F1}" destId="{9576459D-F567-467E-9A3D-0BD65E6382E8}" srcOrd="0" destOrd="0" presId="urn:microsoft.com/office/officeart/2005/8/layout/pList1"/>
    <dgm:cxn modelId="{F4193F93-9AC0-4B8A-B675-B117EE40A338}" type="presParOf" srcId="{65D54B26-FA8A-4EA5-ABA6-49314E9BF9F1}" destId="{C4C2E5E6-DB9F-4FEF-9131-44A91DEDABA3}" srcOrd="1" destOrd="0" presId="urn:microsoft.com/office/officeart/2005/8/layout/pList1"/>
    <dgm:cxn modelId="{ED8BAA40-EF80-4122-9DE8-78A421B881DC}" type="presParOf" srcId="{C71F66D5-7AC6-4B17-9B4B-20B0F02058D0}" destId="{F45A72C8-DB8D-4569-A3E8-FFA425DA1634}" srcOrd="1" destOrd="0" presId="urn:microsoft.com/office/officeart/2005/8/layout/pList1"/>
    <dgm:cxn modelId="{D4168583-2DC5-4F9E-8870-82454DD8EC38}" type="presParOf" srcId="{C71F66D5-7AC6-4B17-9B4B-20B0F02058D0}" destId="{D33FDB31-A953-4815-85FD-ABFAF46A656F}" srcOrd="2" destOrd="0" presId="urn:microsoft.com/office/officeart/2005/8/layout/pList1"/>
    <dgm:cxn modelId="{8DFDB243-6715-48D4-B930-7978AC8BA6C1}" type="presParOf" srcId="{D33FDB31-A953-4815-85FD-ABFAF46A656F}" destId="{C35683CC-4C1E-40E5-AE42-1088ABB1FB84}" srcOrd="0" destOrd="0" presId="urn:microsoft.com/office/officeart/2005/8/layout/pList1"/>
    <dgm:cxn modelId="{502B40E0-3089-4A16-A19D-3B2376670361}" type="presParOf" srcId="{D33FDB31-A953-4815-85FD-ABFAF46A656F}" destId="{93A394E0-C7B3-4207-B87F-5428B0065EE0}" srcOrd="1" destOrd="0" presId="urn:microsoft.com/office/officeart/2005/8/layout/pList1"/>
    <dgm:cxn modelId="{C4DFD2E6-E580-44E9-AA41-0B491B0B4763}" type="presParOf" srcId="{C71F66D5-7AC6-4B17-9B4B-20B0F02058D0}" destId="{424F23B8-AE96-47CC-95B9-1A6BA3001FFE}" srcOrd="3" destOrd="0" presId="urn:microsoft.com/office/officeart/2005/8/layout/pList1"/>
    <dgm:cxn modelId="{06816AFB-8539-498F-A263-6F90F5A90C8D}" type="presParOf" srcId="{C71F66D5-7AC6-4B17-9B4B-20B0F02058D0}" destId="{25007C4A-BF58-4F8B-9831-91C5482F4A55}" srcOrd="4" destOrd="0" presId="urn:microsoft.com/office/officeart/2005/8/layout/pList1"/>
    <dgm:cxn modelId="{71D7D20A-D501-401F-882A-E025A8ABE3B2}" type="presParOf" srcId="{25007C4A-BF58-4F8B-9831-91C5482F4A55}" destId="{0FEE76D7-0C28-4207-A934-3D3788B56A0E}" srcOrd="0" destOrd="0" presId="urn:microsoft.com/office/officeart/2005/8/layout/pList1"/>
    <dgm:cxn modelId="{B5BAC948-C1CB-4DCB-8F37-504A939A943D}" type="presParOf" srcId="{25007C4A-BF58-4F8B-9831-91C5482F4A55}" destId="{5E4C5788-A7F6-4751-9CE9-789EBBC203A4}" srcOrd="1" destOrd="0" presId="urn:microsoft.com/office/officeart/2005/8/layout/pList1"/>
    <dgm:cxn modelId="{C005CF58-4409-4796-8761-564CF7CC6A32}" type="presParOf" srcId="{C71F66D5-7AC6-4B17-9B4B-20B0F02058D0}" destId="{ED430DCE-A0BC-42E0-83AC-51C7B9AF6F9B}" srcOrd="5" destOrd="0" presId="urn:microsoft.com/office/officeart/2005/8/layout/pList1"/>
    <dgm:cxn modelId="{BC6AB531-D521-494D-BD33-11675682BF57}" type="presParOf" srcId="{C71F66D5-7AC6-4B17-9B4B-20B0F02058D0}" destId="{FEFA6C84-3DA2-4F9E-8BD0-D0EAE2EFDF47}" srcOrd="6" destOrd="0" presId="urn:microsoft.com/office/officeart/2005/8/layout/pList1"/>
    <dgm:cxn modelId="{419E8969-D314-4A3F-87D1-87B557A8FA2F}" type="presParOf" srcId="{FEFA6C84-3DA2-4F9E-8BD0-D0EAE2EFDF47}" destId="{FDC076E2-7926-4E5A-9CCD-F3E98AFD6607}" srcOrd="0" destOrd="0" presId="urn:microsoft.com/office/officeart/2005/8/layout/pList1"/>
    <dgm:cxn modelId="{C78B87ED-4C5B-43A7-9AB4-BF96D15D45CE}" type="presParOf" srcId="{FEFA6C84-3DA2-4F9E-8BD0-D0EAE2EFDF47}" destId="{1603DC74-931D-4E9F-AD3C-9DAB0D422242}" srcOrd="1" destOrd="0" presId="urn:microsoft.com/office/officeart/2005/8/layout/pList1"/>
    <dgm:cxn modelId="{BAA180E8-72DC-4C92-8B4C-21D596FF6DA3}" type="presParOf" srcId="{C71F66D5-7AC6-4B17-9B4B-20B0F02058D0}" destId="{384793DD-3A9C-4F9E-ACC0-47FF0611AB2E}" srcOrd="7" destOrd="0" presId="urn:microsoft.com/office/officeart/2005/8/layout/pList1"/>
    <dgm:cxn modelId="{CE253D45-308B-4268-8D67-01F4BB5B10FD}" type="presParOf" srcId="{C71F66D5-7AC6-4B17-9B4B-20B0F02058D0}" destId="{6726E31B-A0B3-4B4A-98FA-A26C82EFF893}" srcOrd="8" destOrd="0" presId="urn:microsoft.com/office/officeart/2005/8/layout/pList1"/>
    <dgm:cxn modelId="{67232CC5-7F94-4EFC-B8C1-C0C90AA819D6}" type="presParOf" srcId="{6726E31B-A0B3-4B4A-98FA-A26C82EFF893}" destId="{89890F9D-D392-48F1-88F1-907F8E1211C4}" srcOrd="0" destOrd="0" presId="urn:microsoft.com/office/officeart/2005/8/layout/pList1"/>
    <dgm:cxn modelId="{7192DC18-751E-45CA-92C5-EBF94439189E}" type="presParOf" srcId="{6726E31B-A0B3-4B4A-98FA-A26C82EFF893}" destId="{317FEDCE-068A-4FFF-8268-58A00749AC1C}" srcOrd="1" destOrd="0" presId="urn:microsoft.com/office/officeart/2005/8/layout/pList1"/>
    <dgm:cxn modelId="{822C4632-A992-4BC8-A974-D3A989DF9F0B}" type="presParOf" srcId="{C71F66D5-7AC6-4B17-9B4B-20B0F02058D0}" destId="{3A853EA1-F56B-4183-B66A-BD102F1816E1}" srcOrd="9" destOrd="0" presId="urn:microsoft.com/office/officeart/2005/8/layout/pList1"/>
    <dgm:cxn modelId="{60239A61-1E3C-4573-BCEB-44093BEED824}" type="presParOf" srcId="{C71F66D5-7AC6-4B17-9B4B-20B0F02058D0}" destId="{04FBA0A5-B188-4061-8CC1-30652FC5DC86}" srcOrd="10" destOrd="0" presId="urn:microsoft.com/office/officeart/2005/8/layout/pList1"/>
    <dgm:cxn modelId="{34A94EC0-E2B6-4F86-B0F4-6C55E8F37955}" type="presParOf" srcId="{04FBA0A5-B188-4061-8CC1-30652FC5DC86}" destId="{B848173B-09A3-47EC-B087-229E1F7257F7}" srcOrd="0" destOrd="0" presId="urn:microsoft.com/office/officeart/2005/8/layout/pList1"/>
    <dgm:cxn modelId="{B4CCF6AE-EC60-4E2A-A7B7-C6B1C586C4B7}" type="presParOf" srcId="{04FBA0A5-B188-4061-8CC1-30652FC5DC86}" destId="{AAC32A40-8FDD-499B-8515-96BDEF20146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459D-F567-467E-9A3D-0BD65E6382E8}">
      <dsp:nvSpPr>
        <dsp:cNvPr id="0" name=""/>
        <dsp:cNvSpPr/>
      </dsp:nvSpPr>
      <dsp:spPr>
        <a:xfrm>
          <a:off x="0" y="52893"/>
          <a:ext cx="2396847" cy="1643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2E5E6-DB9F-4FEF-9131-44A91DEDABA3}">
      <dsp:nvSpPr>
        <dsp:cNvPr id="0" name=""/>
        <dsp:cNvSpPr/>
      </dsp:nvSpPr>
      <dsp:spPr>
        <a:xfrm>
          <a:off x="0" y="1676347"/>
          <a:ext cx="2394836" cy="88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FF6600"/>
              </a:solidFill>
              <a:latin typeface="Arial Narrow" panose="020B0606020202030204" pitchFamily="34" charset="0"/>
            </a:rPr>
            <a:t>1. Condominio</a:t>
          </a:r>
          <a:endParaRPr lang="it-IT" sz="2000" b="1" kern="1200" dirty="0">
            <a:solidFill>
              <a:srgbClr val="FF6600"/>
            </a:solidFill>
            <a:latin typeface="Arial Narrow" panose="020B0606020202030204" pitchFamily="34" charset="0"/>
          </a:endParaRPr>
        </a:p>
      </dsp:txBody>
      <dsp:txXfrm>
        <a:off x="0" y="1676347"/>
        <a:ext cx="2394836" cy="888484"/>
      </dsp:txXfrm>
    </dsp:sp>
    <dsp:sp modelId="{C35683CC-4C1E-40E5-AE42-1088ABB1FB84}">
      <dsp:nvSpPr>
        <dsp:cNvPr id="0" name=""/>
        <dsp:cNvSpPr/>
      </dsp:nvSpPr>
      <dsp:spPr>
        <a:xfrm>
          <a:off x="2880311" y="146454"/>
          <a:ext cx="1919341" cy="155955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394E0-C7B3-4207-B87F-5428B0065EE0}">
      <dsp:nvSpPr>
        <dsp:cNvPr id="0" name=""/>
        <dsp:cNvSpPr/>
      </dsp:nvSpPr>
      <dsp:spPr>
        <a:xfrm>
          <a:off x="2583004" y="1656184"/>
          <a:ext cx="2394836" cy="88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FF6600"/>
              </a:solidFill>
              <a:latin typeface="Arial Narrow" panose="020B0606020202030204" pitchFamily="34" charset="0"/>
            </a:rPr>
            <a:t>2. Impresa</a:t>
          </a:r>
          <a:endParaRPr lang="it-IT" sz="2000" b="1" kern="1200" dirty="0">
            <a:solidFill>
              <a:srgbClr val="FF6600"/>
            </a:solidFill>
            <a:latin typeface="Arial Narrow" panose="020B0606020202030204" pitchFamily="34" charset="0"/>
          </a:endParaRPr>
        </a:p>
      </dsp:txBody>
      <dsp:txXfrm>
        <a:off x="2583004" y="1656184"/>
        <a:ext cx="2394836" cy="888484"/>
      </dsp:txXfrm>
    </dsp:sp>
    <dsp:sp modelId="{0FEE76D7-0C28-4207-A934-3D3788B56A0E}">
      <dsp:nvSpPr>
        <dsp:cNvPr id="0" name=""/>
        <dsp:cNvSpPr/>
      </dsp:nvSpPr>
      <dsp:spPr>
        <a:xfrm>
          <a:off x="6263573" y="191731"/>
          <a:ext cx="1226611" cy="950028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C5788-A7F6-4751-9CE9-789EBBC203A4}">
      <dsp:nvSpPr>
        <dsp:cNvPr id="0" name=""/>
        <dsp:cNvSpPr/>
      </dsp:nvSpPr>
      <dsp:spPr>
        <a:xfrm>
          <a:off x="5634126" y="936106"/>
          <a:ext cx="2394836" cy="88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0" kern="1200" dirty="0" smtClean="0">
              <a:solidFill>
                <a:srgbClr val="FF6600"/>
              </a:solidFill>
              <a:latin typeface="Arial Narrow" panose="020B0606020202030204" pitchFamily="34" charset="0"/>
            </a:rPr>
            <a:t>Piattaforma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0" kern="1200" dirty="0" smtClean="0">
              <a:solidFill>
                <a:srgbClr val="FF6600"/>
              </a:solidFill>
              <a:latin typeface="Arial Narrow" panose="020B0606020202030204" pitchFamily="34" charset="0"/>
            </a:rPr>
            <a:t>ANCE - Deloitte</a:t>
          </a:r>
          <a:endParaRPr lang="it-IT" sz="2000" b="1" i="0" kern="1200" dirty="0">
            <a:solidFill>
              <a:srgbClr val="FF6600"/>
            </a:solidFill>
            <a:latin typeface="Arial Narrow" panose="020B0606020202030204" pitchFamily="34" charset="0"/>
          </a:endParaRPr>
        </a:p>
      </dsp:txBody>
      <dsp:txXfrm>
        <a:off x="5634126" y="936106"/>
        <a:ext cx="2394836" cy="888484"/>
      </dsp:txXfrm>
    </dsp:sp>
    <dsp:sp modelId="{FDC076E2-7926-4E5A-9CCD-F3E98AFD6607}">
      <dsp:nvSpPr>
        <dsp:cNvPr id="0" name=""/>
        <dsp:cNvSpPr/>
      </dsp:nvSpPr>
      <dsp:spPr>
        <a:xfrm>
          <a:off x="346210" y="3024329"/>
          <a:ext cx="2102067" cy="152269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3DC74-931D-4E9F-AD3C-9DAB0D422242}">
      <dsp:nvSpPr>
        <dsp:cNvPr id="0" name=""/>
        <dsp:cNvSpPr/>
      </dsp:nvSpPr>
      <dsp:spPr>
        <a:xfrm>
          <a:off x="341480" y="4368096"/>
          <a:ext cx="2394836" cy="88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FF6600"/>
              </a:solidFill>
              <a:latin typeface="Arial Narrow" panose="020B0606020202030204" pitchFamily="34" charset="0"/>
            </a:rPr>
            <a:t>4. Erario</a:t>
          </a:r>
          <a:endParaRPr lang="it-IT" sz="2000" b="1" kern="1200" dirty="0">
            <a:solidFill>
              <a:srgbClr val="FF6600"/>
            </a:solidFill>
            <a:latin typeface="Arial Narrow" panose="020B0606020202030204" pitchFamily="34" charset="0"/>
          </a:endParaRPr>
        </a:p>
      </dsp:txBody>
      <dsp:txXfrm>
        <a:off x="341480" y="4368096"/>
        <a:ext cx="2394836" cy="888484"/>
      </dsp:txXfrm>
    </dsp:sp>
    <dsp:sp modelId="{89890F9D-D392-48F1-88F1-907F8E1211C4}">
      <dsp:nvSpPr>
        <dsp:cNvPr id="0" name=""/>
        <dsp:cNvSpPr/>
      </dsp:nvSpPr>
      <dsp:spPr>
        <a:xfrm flipV="1">
          <a:off x="3083429" y="2255764"/>
          <a:ext cx="400225" cy="306181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FEDCE-068A-4FFF-8268-58A00749AC1C}">
      <dsp:nvSpPr>
        <dsp:cNvPr id="0" name=""/>
        <dsp:cNvSpPr/>
      </dsp:nvSpPr>
      <dsp:spPr>
        <a:xfrm>
          <a:off x="5670571" y="4049309"/>
          <a:ext cx="2394836" cy="88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FF6600"/>
              </a:solidFill>
              <a:latin typeface="Arial Narrow" panose="020B0606020202030204" pitchFamily="34" charset="0"/>
            </a:rPr>
            <a:t>3. Investitore</a:t>
          </a:r>
          <a:endParaRPr lang="it-IT" sz="2000" b="1" kern="1200" dirty="0">
            <a:solidFill>
              <a:srgbClr val="FF6600"/>
            </a:solidFill>
            <a:latin typeface="Arial Narrow" panose="020B0606020202030204" pitchFamily="34" charset="0"/>
          </a:endParaRPr>
        </a:p>
      </dsp:txBody>
      <dsp:txXfrm>
        <a:off x="5670571" y="4049309"/>
        <a:ext cx="2394836" cy="888484"/>
      </dsp:txXfrm>
    </dsp:sp>
    <dsp:sp modelId="{B848173B-09A3-47EC-B087-229E1F7257F7}">
      <dsp:nvSpPr>
        <dsp:cNvPr id="0" name=""/>
        <dsp:cNvSpPr/>
      </dsp:nvSpPr>
      <dsp:spPr>
        <a:xfrm>
          <a:off x="5982874" y="2851326"/>
          <a:ext cx="1619508" cy="1230551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32A40-8FDD-499B-8515-96BDEF20146D}">
      <dsp:nvSpPr>
        <dsp:cNvPr id="0" name=""/>
        <dsp:cNvSpPr/>
      </dsp:nvSpPr>
      <dsp:spPr>
        <a:xfrm>
          <a:off x="5595210" y="4291623"/>
          <a:ext cx="2394836" cy="88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200" kern="1200"/>
        </a:p>
      </dsp:txBody>
      <dsp:txXfrm>
        <a:off x="5595210" y="4291623"/>
        <a:ext cx="2394836" cy="88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9E2D-614E-4D42-826E-DB94435D9792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5867"/>
            <a:ext cx="5438775" cy="4468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5DAB4-415D-4990-B090-C90141299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73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63FD0373-8F04-4687-8CE5-1AA54160F0A0}" type="slidenum">
              <a:rPr lang="it-IT" sz="1200" smtClean="0">
                <a:latin typeface="Arial" pitchFamily="34" charset="0"/>
              </a:rPr>
              <a:pPr eaLnBrk="1" hangingPunct="1">
                <a:defRPr/>
              </a:pPr>
              <a:t>2</a:t>
            </a:fld>
            <a:endParaRPr lang="it-IT" sz="1200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0021FEDF-5B77-4FE2-BA03-48BDF99B4CA7}" type="slidenum">
              <a:rPr lang="it-IT" sz="1200" smtClean="0">
                <a:latin typeface="Arial" pitchFamily="34" charset="0"/>
              </a:rPr>
              <a:pPr eaLnBrk="1" hangingPunct="1">
                <a:defRPr/>
              </a:pPr>
              <a:t>5</a:t>
            </a:fld>
            <a:endParaRPr lang="it-IT" sz="1200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63CE004-D317-49AB-A450-D2000E3F794F}" type="slidenum">
              <a:rPr lang="it-IT" sz="1200" smtClean="0">
                <a:latin typeface="Arial" pitchFamily="34" charset="0"/>
              </a:rPr>
              <a:pPr eaLnBrk="1" hangingPunct="1">
                <a:defRPr/>
              </a:pPr>
              <a:t>6</a:t>
            </a:fld>
            <a:endParaRPr lang="it-IT" sz="1200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61C053-A6F5-4F3B-8919-5F9DE7B9E86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8F0B14-9090-4DD9-90E2-5EA294A74D90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6153048" cy="1008112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Helvetica" pitchFamily="34" charset="0"/>
              </a:rPr>
              <a:t>Uno strumento per il posizionamento </a:t>
            </a:r>
            <a:r>
              <a:rPr lang="it-IT" sz="2800" dirty="0" smtClean="0">
                <a:latin typeface="Helvetica" pitchFamily="34" charset="0"/>
              </a:rPr>
              <a:t>strategico delle </a:t>
            </a:r>
            <a:r>
              <a:rPr lang="it-IT" sz="2800" dirty="0">
                <a:latin typeface="Helvetica" pitchFamily="34" charset="0"/>
              </a:rPr>
              <a:t>imprese di costruzioni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6876255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 piattaforma Ance-Deloitte 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358008"/>
            <a:ext cx="6588224" cy="1647056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507184" y="6165304"/>
            <a:ext cx="615304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 smtClean="0">
                <a:latin typeface="Helvetica" pitchFamily="34" charset="0"/>
              </a:rPr>
              <a:t>Gennaio 2018</a:t>
            </a:r>
            <a:endParaRPr lang="it-IT" sz="2000" i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+mn-ea"/>
            </a:endParaRPr>
          </a:p>
          <a:p>
            <a:pPr>
              <a:defRPr/>
            </a:pPr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</a:rPr>
              <a:t>4</a:t>
            </a:r>
          </a:p>
        </p:txBody>
      </p:sp>
      <p:pic>
        <p:nvPicPr>
          <p:cNvPr id="7173" name="Immagin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58" y="4417268"/>
            <a:ext cx="4819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CasellaDiTesto 10"/>
          <p:cNvSpPr txBox="1">
            <a:spLocks noChangeArrowheads="1"/>
          </p:cNvSpPr>
          <p:nvPr/>
        </p:nvSpPr>
        <p:spPr bwMode="auto">
          <a:xfrm>
            <a:off x="760252" y="5157192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=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52662" y="4679922"/>
            <a:ext cx="2833734" cy="1187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700"/>
              </a:lnSpc>
            </a:pPr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33,5 </a:t>
            </a:r>
          </a:p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miliardi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-20149" y="0"/>
            <a:ext cx="882047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Descrizione del mercato	</a:t>
            </a:r>
            <a:br>
              <a:rPr lang="it-IT" dirty="0"/>
            </a:br>
            <a:r>
              <a:rPr lang="it-IT" b="0" dirty="0">
                <a:effectLst/>
              </a:rPr>
              <a:t>Un mercato ad altissime potenzialità</a:t>
            </a:r>
            <a:r>
              <a:rPr lang="it-IT" dirty="0"/>
              <a:t>	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3802573" cy="286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-20149" y="1685350"/>
            <a:ext cx="264793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Efficienza Energetica</a:t>
            </a:r>
            <a:r>
              <a:rPr lang="it-IT" dirty="0"/>
              <a:t>	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20" y="1268760"/>
            <a:ext cx="2932179" cy="262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CasellaDiTesto 3"/>
          <p:cNvSpPr txBox="1">
            <a:spLocks noChangeArrowheads="1"/>
          </p:cNvSpPr>
          <p:nvPr/>
        </p:nvSpPr>
        <p:spPr bwMode="auto">
          <a:xfrm>
            <a:off x="5364088" y="2209304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437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-20149" y="0"/>
            <a:ext cx="882047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Descrizione del mercato	</a:t>
            </a:r>
            <a:br>
              <a:rPr lang="it-IT" dirty="0"/>
            </a:br>
            <a:r>
              <a:rPr lang="it-IT" b="0" dirty="0">
                <a:effectLst/>
              </a:rPr>
              <a:t>Un mercato ad altissime potenzialità</a:t>
            </a:r>
            <a:r>
              <a:rPr lang="it-IT" dirty="0"/>
              <a:t>	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056153"/>
              </p:ext>
            </p:extLst>
          </p:nvPr>
        </p:nvGraphicFramePr>
        <p:xfrm>
          <a:off x="2324100" y="1140701"/>
          <a:ext cx="2967980" cy="223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MassoniM\Desktop\itali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3">
            <a:off x="594999" y="1360902"/>
            <a:ext cx="1635914" cy="18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2056450" y="1975920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+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427756"/>
              </p:ext>
            </p:extLst>
          </p:nvPr>
        </p:nvGraphicFramePr>
        <p:xfrm>
          <a:off x="5152740" y="1312969"/>
          <a:ext cx="3600400" cy="187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53346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e 11"/>
          <p:cNvSpPr/>
          <p:nvPr/>
        </p:nvSpPr>
        <p:spPr>
          <a:xfrm>
            <a:off x="6588223" y="4581128"/>
            <a:ext cx="2212099" cy="2088232"/>
          </a:xfrm>
          <a:prstGeom prst="ellipse">
            <a:avLst/>
          </a:prstGeom>
          <a:solidFill>
            <a:srgbClr val="002060"/>
          </a:solidFill>
          <a:ln>
            <a:solidFill>
              <a:srgbClr val="33CC33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it-IT" sz="2000" dirty="0" smtClean="0"/>
              <a:t>Zona 1: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 smtClean="0"/>
          </a:p>
          <a:p>
            <a:pPr algn="ctr">
              <a:defRPr/>
            </a:pPr>
            <a:r>
              <a:rPr lang="it-IT" sz="2000" dirty="0" smtClean="0"/>
              <a:t>Zona 2: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 smtClean="0"/>
          </a:p>
          <a:p>
            <a:pPr algn="ctr">
              <a:defRPr/>
            </a:pPr>
            <a:r>
              <a:rPr lang="it-IT" sz="2000" dirty="0" smtClean="0"/>
              <a:t>Zona 3: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6300192" y="3609647"/>
            <a:ext cx="2833734" cy="1187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700"/>
              </a:lnSpc>
            </a:pPr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105 </a:t>
            </a:r>
          </a:p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miliardi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>
            <a:off x="30909" y="5110979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=</a:t>
            </a:r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4860032" y="1975810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+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-20149" y="1685350"/>
            <a:ext cx="264793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Sicurezza Antisismica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73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 smtClean="0">
              <a:solidFill>
                <a:srgbClr val="003399"/>
              </a:solidFill>
              <a:latin typeface="Arial Rounded MT Bol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FA4C67-5773-4B97-B3D6-953D6A1310DF}" type="slidenum">
              <a:rPr lang="it-IT" altLang="it-IT" sz="1400" smtClean="0">
                <a:solidFill>
                  <a:srgbClr val="003399"/>
                </a:solidFill>
                <a:latin typeface="Arial Rounded MT Bold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it-IT" sz="1400" smtClean="0">
              <a:solidFill>
                <a:srgbClr val="003399"/>
              </a:solidFill>
              <a:latin typeface="Arial Rounded MT Bol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4090" y="1484313"/>
            <a:ext cx="838835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it-IT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000" b="1" dirty="0"/>
              <a:t>Scarsa conoscenza dell’incentivo fiscale e scarsa dimestichezza della platea dei condòmini </a:t>
            </a:r>
            <a:r>
              <a:rPr lang="it-IT" sz="2000" dirty="0"/>
              <a:t>con le regole tecniche che necessariamente devono governare la cessione dei crediti di imposta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000" b="1" dirty="0"/>
              <a:t>Difficoltà a reperire liquidità da parte dei condòmini </a:t>
            </a:r>
            <a:r>
              <a:rPr lang="it-IT" sz="2000" dirty="0"/>
              <a:t>per provvedere al pagamento degli interventi antisismici e di risparmio energetico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000" b="1" dirty="0"/>
              <a:t>Difficoltà a reperire liquidità da parte del sistema imprese </a:t>
            </a:r>
            <a:r>
              <a:rPr lang="it-IT" sz="2000" dirty="0"/>
              <a:t>e ad accettare in pagamento i crediti di imposta (in termini di ammontare e in termine di fruibilità in 5 o 10 anni)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000" b="1" dirty="0"/>
              <a:t>Difficoltà da parte degli investitori ad acquistare i crediti di imposta</a:t>
            </a:r>
            <a:r>
              <a:rPr lang="it-IT" sz="2000" dirty="0"/>
              <a:t>: valutazione del rischio, aspetti tecnici, aspetti contrattuali, assenza di </a:t>
            </a:r>
            <a:r>
              <a:rPr lang="it-IT" sz="2000" i="1" dirty="0"/>
              <a:t>best </a:t>
            </a:r>
            <a:r>
              <a:rPr lang="it-IT" sz="2000" i="1" dirty="0" err="1"/>
              <a:t>practice</a:t>
            </a:r>
            <a:r>
              <a:rPr lang="it-IT" sz="2000" i="1" dirty="0"/>
              <a:t> </a:t>
            </a:r>
            <a:r>
              <a:rPr lang="it-IT" sz="2000" dirty="0"/>
              <a:t>nel settore specifico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000" b="1" dirty="0"/>
              <a:t>Difficoltà di incontro </a:t>
            </a:r>
            <a:r>
              <a:rPr lang="it-IT" sz="2000" dirty="0"/>
              <a:t>tra titolari dei crediti di imposta e soggetti terzi potenziali investitori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5496" y="656800"/>
            <a:ext cx="687625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Difficoltà operative della cessione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-7590"/>
            <a:ext cx="6876256" cy="1008112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Sisma ed Eco-bonus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772400" y="6159253"/>
            <a:ext cx="533400" cy="1524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20123B-49AC-4A33-AC14-40DFC8E51B76}" type="slidenum">
              <a:rPr lang="it-IT" altLang="it-IT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it-IT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Rettangolo 1"/>
          <p:cNvSpPr>
            <a:spLocks noChangeArrowheads="1"/>
          </p:cNvSpPr>
          <p:nvPr/>
        </p:nvSpPr>
        <p:spPr bwMode="auto">
          <a:xfrm>
            <a:off x="179511" y="5013176"/>
            <a:ext cx="82809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Creazione di un </a:t>
            </a:r>
            <a:r>
              <a:rPr lang="it-IT" altLang="it-IT" sz="1800" b="1" dirty="0"/>
              <a:t>circolo virtuoso tramite un più sicuro incontro tra domanda ed offerta</a:t>
            </a:r>
            <a:r>
              <a:rPr lang="it-IT" altLang="it-IT" sz="1800" dirty="0"/>
              <a:t>, </a:t>
            </a:r>
            <a:r>
              <a:rPr lang="it-IT" altLang="it-IT" sz="1800" b="1" dirty="0"/>
              <a:t>coniugando l’interesse dei condomini di effettuare gli interventi sostenendo la minore spesa possibile, l’interesse dell’impresa di monetizzare il credito d’imposta e quello di terzi investitori di beneficiare di detta detrazione</a:t>
            </a:r>
            <a:endParaRPr lang="it-IT" altLang="it-IT" sz="1800" dirty="0"/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4175955" y="3212976"/>
            <a:ext cx="46445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Creare soluzioni e procedure condivise per la tutela, l’incentivazione e la messa in sicurezza delle abitazioni</a:t>
            </a:r>
          </a:p>
        </p:txBody>
      </p:sp>
      <p:sp>
        <p:nvSpPr>
          <p:cNvPr id="13318" name="Rettangolo 4"/>
          <p:cNvSpPr>
            <a:spLocks noChangeArrowheads="1"/>
          </p:cNvSpPr>
          <p:nvPr/>
        </p:nvSpPr>
        <p:spPr bwMode="auto">
          <a:xfrm>
            <a:off x="323528" y="3536826"/>
            <a:ext cx="3681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Agevolare la condivisione con la rete di utenti</a:t>
            </a:r>
          </a:p>
        </p:txBody>
      </p:sp>
      <p:sp>
        <p:nvSpPr>
          <p:cNvPr id="6" name="Ovale 5"/>
          <p:cNvSpPr/>
          <p:nvPr/>
        </p:nvSpPr>
        <p:spPr>
          <a:xfrm>
            <a:off x="3172322" y="1628800"/>
            <a:ext cx="1511300" cy="1439863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it-IT" sz="1400" b="1" dirty="0"/>
              <a:t>FINALITA’</a:t>
            </a:r>
          </a:p>
        </p:txBody>
      </p:sp>
      <p:sp>
        <p:nvSpPr>
          <p:cNvPr id="7" name="Freccia a destra 6"/>
          <p:cNvSpPr/>
          <p:nvPr/>
        </p:nvSpPr>
        <p:spPr>
          <a:xfrm rot="2641707">
            <a:off x="4605834" y="2840063"/>
            <a:ext cx="846138" cy="6477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Freccia a destra 28"/>
          <p:cNvSpPr/>
          <p:nvPr/>
        </p:nvSpPr>
        <p:spPr>
          <a:xfrm rot="8122032">
            <a:off x="2394447" y="2840063"/>
            <a:ext cx="847725" cy="64928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1762622" y="4365104"/>
            <a:ext cx="720725" cy="504825"/>
          </a:xfrm>
          <a:prstGeom prst="downArrow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Freccia in giù 30"/>
          <p:cNvSpPr/>
          <p:nvPr/>
        </p:nvSpPr>
        <p:spPr>
          <a:xfrm>
            <a:off x="5872659" y="4365104"/>
            <a:ext cx="719138" cy="504825"/>
          </a:xfrm>
          <a:prstGeom prst="downArrow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496" y="656800"/>
            <a:ext cx="6876256" cy="82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 Piattaforma ANCE - 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Deloitte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-7590"/>
            <a:ext cx="6876256" cy="1008112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Sisma ed Eco-bonus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60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772400" y="6949008"/>
            <a:ext cx="533400" cy="1524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2371A44-A7C5-4A2F-AF84-E7320ED0A469}" type="slidenum">
              <a:rPr lang="it-IT" altLang="it-IT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it-IT" altLang="it-IT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201648491"/>
              </p:ext>
            </p:extLst>
          </p:nvPr>
        </p:nvGraphicFramePr>
        <p:xfrm>
          <a:off x="53430" y="1556792"/>
          <a:ext cx="83164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nettore 2 12"/>
          <p:cNvCxnSpPr/>
          <p:nvPr/>
        </p:nvCxnSpPr>
        <p:spPr>
          <a:xfrm>
            <a:off x="1907580" y="2329383"/>
            <a:ext cx="1223962" cy="0"/>
          </a:xfrm>
          <a:prstGeom prst="straightConnector1">
            <a:avLst/>
          </a:prstGeom>
          <a:ln w="53975" cap="sq" cmpd="dbl">
            <a:solidFill>
              <a:srgbClr val="FF0000"/>
            </a:solidFill>
            <a:headEnd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CasellaDiTesto 13"/>
          <p:cNvSpPr txBox="1">
            <a:spLocks noChangeArrowheads="1"/>
          </p:cNvSpPr>
          <p:nvPr/>
        </p:nvSpPr>
        <p:spPr bwMode="auto">
          <a:xfrm>
            <a:off x="1835299" y="1772816"/>
            <a:ext cx="1152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Bonifico 15%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1907580" y="2897708"/>
            <a:ext cx="1223962" cy="0"/>
          </a:xfrm>
          <a:prstGeom prst="straightConnector1">
            <a:avLst/>
          </a:prstGeom>
          <a:ln w="53975" cap="sq" cmpd="dbl">
            <a:solidFill>
              <a:srgbClr val="FF0000"/>
            </a:solidFill>
            <a:headEnd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CasellaDiTesto 17"/>
          <p:cNvSpPr txBox="1">
            <a:spLocks noChangeArrowheads="1"/>
          </p:cNvSpPr>
          <p:nvPr/>
        </p:nvSpPr>
        <p:spPr bwMode="auto">
          <a:xfrm>
            <a:off x="1835671" y="2328441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Cessione credito 85%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4642842" y="2608783"/>
            <a:ext cx="1223963" cy="0"/>
          </a:xfrm>
          <a:prstGeom prst="straightConnector1">
            <a:avLst/>
          </a:prstGeom>
          <a:ln w="53975" cap="sq" cmpd="dbl">
            <a:solidFill>
              <a:srgbClr val="FF0000"/>
            </a:solidFill>
            <a:headEnd w="med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CasellaDiTesto 19"/>
          <p:cNvSpPr txBox="1">
            <a:spLocks noChangeArrowheads="1"/>
          </p:cNvSpPr>
          <p:nvPr/>
        </p:nvSpPr>
        <p:spPr bwMode="auto">
          <a:xfrm>
            <a:off x="4499967" y="1772816"/>
            <a:ext cx="1800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Cessione credito certificato Deloitte 85%</a:t>
            </a:r>
          </a:p>
        </p:txBody>
      </p:sp>
      <p:cxnSp>
        <p:nvCxnSpPr>
          <p:cNvPr id="16" name="Connettore 4 15"/>
          <p:cNvCxnSpPr/>
          <p:nvPr/>
        </p:nvCxnSpPr>
        <p:spPr>
          <a:xfrm rot="10800000">
            <a:off x="4499967" y="3578746"/>
            <a:ext cx="2879725" cy="1081087"/>
          </a:xfrm>
          <a:prstGeom prst="bentConnector3">
            <a:avLst>
              <a:gd name="adj1" fmla="val 13306"/>
            </a:avLst>
          </a:prstGeom>
          <a:ln w="47625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CasellaDiTesto 28"/>
          <p:cNvSpPr txBox="1">
            <a:spLocks noChangeArrowheads="1"/>
          </p:cNvSpPr>
          <p:nvPr/>
        </p:nvSpPr>
        <p:spPr bwMode="auto">
          <a:xfrm>
            <a:off x="4787305" y="3596208"/>
            <a:ext cx="1800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Bonifico del prezzo standard di offerta (pari all’85% meno sconto e commissioni)</a:t>
            </a:r>
          </a:p>
        </p:txBody>
      </p:sp>
      <p:sp>
        <p:nvSpPr>
          <p:cNvPr id="36" name="Freccia curva 35"/>
          <p:cNvSpPr/>
          <p:nvPr/>
        </p:nvSpPr>
        <p:spPr>
          <a:xfrm rot="5400000">
            <a:off x="2186980" y="5166246"/>
            <a:ext cx="611187" cy="846137"/>
          </a:xfrm>
          <a:prstGeom prst="bentArrow">
            <a:avLst/>
          </a:prstGeom>
          <a:noFill/>
          <a:ln w="444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4350" name="CasellaDiTesto 9218"/>
          <p:cNvSpPr txBox="1">
            <a:spLocks noChangeArrowheads="1"/>
          </p:cNvSpPr>
          <p:nvPr/>
        </p:nvSpPr>
        <p:spPr bwMode="auto">
          <a:xfrm>
            <a:off x="2231430" y="5894908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2018</a:t>
            </a:r>
          </a:p>
        </p:txBody>
      </p:sp>
      <p:sp>
        <p:nvSpPr>
          <p:cNvPr id="38" name="Freccia curva 37"/>
          <p:cNvSpPr/>
          <p:nvPr/>
        </p:nvSpPr>
        <p:spPr>
          <a:xfrm rot="5400000">
            <a:off x="2978348" y="5192440"/>
            <a:ext cx="612775" cy="846138"/>
          </a:xfrm>
          <a:prstGeom prst="bentArrow">
            <a:avLst/>
          </a:prstGeom>
          <a:noFill/>
          <a:ln w="444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Freccia curva 38"/>
          <p:cNvSpPr/>
          <p:nvPr/>
        </p:nvSpPr>
        <p:spPr>
          <a:xfrm rot="5400000">
            <a:off x="3770511" y="5192440"/>
            <a:ext cx="612775" cy="846137"/>
          </a:xfrm>
          <a:prstGeom prst="bentArrow">
            <a:avLst/>
          </a:prstGeom>
          <a:noFill/>
          <a:ln w="444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Freccia curva 39"/>
          <p:cNvSpPr/>
          <p:nvPr/>
        </p:nvSpPr>
        <p:spPr>
          <a:xfrm rot="5400000">
            <a:off x="4542829" y="5193234"/>
            <a:ext cx="612775" cy="844550"/>
          </a:xfrm>
          <a:prstGeom prst="bentArrow">
            <a:avLst/>
          </a:prstGeom>
          <a:noFill/>
          <a:ln w="444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1" name="Freccia curva 40"/>
          <p:cNvSpPr/>
          <p:nvPr/>
        </p:nvSpPr>
        <p:spPr>
          <a:xfrm rot="5400000">
            <a:off x="5354042" y="5193234"/>
            <a:ext cx="612775" cy="844550"/>
          </a:xfrm>
          <a:prstGeom prst="bentArrow">
            <a:avLst/>
          </a:prstGeom>
          <a:noFill/>
          <a:ln w="444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4355" name="CasellaDiTesto 41"/>
          <p:cNvSpPr txBox="1">
            <a:spLocks noChangeArrowheads="1"/>
          </p:cNvSpPr>
          <p:nvPr/>
        </p:nvSpPr>
        <p:spPr bwMode="auto">
          <a:xfrm>
            <a:off x="3023592" y="5912371"/>
            <a:ext cx="1187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2019</a:t>
            </a:r>
          </a:p>
        </p:txBody>
      </p:sp>
      <p:sp>
        <p:nvSpPr>
          <p:cNvPr id="14356" name="CasellaDiTesto 42"/>
          <p:cNvSpPr txBox="1">
            <a:spLocks noChangeArrowheads="1"/>
          </p:cNvSpPr>
          <p:nvPr/>
        </p:nvSpPr>
        <p:spPr bwMode="auto">
          <a:xfrm>
            <a:off x="3815755" y="5921896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2020</a:t>
            </a:r>
          </a:p>
        </p:txBody>
      </p:sp>
      <p:sp>
        <p:nvSpPr>
          <p:cNvPr id="14357" name="CasellaDiTesto 43"/>
          <p:cNvSpPr txBox="1">
            <a:spLocks noChangeArrowheads="1"/>
          </p:cNvSpPr>
          <p:nvPr/>
        </p:nvSpPr>
        <p:spPr bwMode="auto">
          <a:xfrm>
            <a:off x="4607917" y="5921896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2021</a:t>
            </a:r>
          </a:p>
        </p:txBody>
      </p:sp>
      <p:sp>
        <p:nvSpPr>
          <p:cNvPr id="14358" name="CasellaDiTesto 44"/>
          <p:cNvSpPr txBox="1">
            <a:spLocks noChangeArrowheads="1"/>
          </p:cNvSpPr>
          <p:nvPr/>
        </p:nvSpPr>
        <p:spPr bwMode="auto">
          <a:xfrm>
            <a:off x="5327055" y="5921896"/>
            <a:ext cx="1189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2022</a:t>
            </a:r>
          </a:p>
        </p:txBody>
      </p:sp>
      <p:sp>
        <p:nvSpPr>
          <p:cNvPr id="14359" name="CasellaDiTesto 54"/>
          <p:cNvSpPr txBox="1">
            <a:spLocks noChangeArrowheads="1"/>
          </p:cNvSpPr>
          <p:nvPr/>
        </p:nvSpPr>
        <p:spPr bwMode="auto">
          <a:xfrm>
            <a:off x="2231430" y="4866208"/>
            <a:ext cx="375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chemeClr val="tx2"/>
                </a:solidFill>
                <a:latin typeface="Arial Narrow" pitchFamily="34" charset="0"/>
              </a:rPr>
              <a:t>Utilizzo del credito in 5 anni</a:t>
            </a: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35496" y="656800"/>
            <a:ext cx="6876256" cy="82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 Piattaforma ANCE - 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Deloitte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7" name="Titolo 1"/>
          <p:cNvSpPr>
            <a:spLocks noGrp="1"/>
          </p:cNvSpPr>
          <p:nvPr>
            <p:ph type="title"/>
          </p:nvPr>
        </p:nvSpPr>
        <p:spPr>
          <a:xfrm>
            <a:off x="0" y="-7590"/>
            <a:ext cx="6876256" cy="1008112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Sisma ed Eco-bonus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68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 smtClean="0">
              <a:solidFill>
                <a:srgbClr val="003399"/>
              </a:solidFill>
              <a:latin typeface="Arial Rounded MT Bold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7537196-241A-4D95-BB50-808797AE6517}" type="slidenum">
              <a:rPr lang="it-IT" altLang="it-IT" sz="1400" smtClean="0">
                <a:solidFill>
                  <a:srgbClr val="003399"/>
                </a:solidFill>
                <a:latin typeface="Arial Rounded MT Bold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it-IT" altLang="it-IT" sz="1400" smtClean="0">
              <a:solidFill>
                <a:srgbClr val="003399"/>
              </a:solidFill>
              <a:latin typeface="Arial Rounded MT Bol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857" y="1412776"/>
            <a:ext cx="8389938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/>
              <a:t>INVESTITORI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Offerta di un prezzo standard per acquisto crediti di imposta certificati dalla Piattaforma ad un prezzo inferiore al valore nominale con attualizzazione dei flussi dei crediti compensabili in base a tasso di rendimento appropriato.</a:t>
            </a:r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b="1" dirty="0"/>
              <a:t>IMPRESE DI COSTRUZIONE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Incremento del numero degli interventi realizzabili, grazie alla possibilità di richiedere ai condomini il pagamento del solo </a:t>
            </a:r>
            <a:r>
              <a:rPr lang="it-IT" sz="2000" dirty="0" smtClean="0"/>
              <a:t>25/15</a:t>
            </a:r>
            <a:r>
              <a:rPr lang="it-IT" sz="2000" dirty="0"/>
              <a:t>% del valore complessivo dell’intervento, ricevendo il restante </a:t>
            </a:r>
            <a:r>
              <a:rPr lang="it-IT" sz="2000" dirty="0" smtClean="0"/>
              <a:t>75/85</a:t>
            </a:r>
            <a:r>
              <a:rPr lang="it-IT" sz="2000" dirty="0"/>
              <a:t>% tramite la cessione del credito; possibilità di conoscere il valore di realizzo del credito, come disponibile da Piattaforma. </a:t>
            </a:r>
          </a:p>
          <a:p>
            <a:pPr>
              <a:defRPr/>
            </a:pPr>
            <a:endParaRPr lang="it-IT" sz="2000" dirty="0"/>
          </a:p>
          <a:p>
            <a:pPr>
              <a:defRPr/>
            </a:pPr>
            <a:r>
              <a:rPr lang="it-IT" sz="2000" b="1" dirty="0"/>
              <a:t>CONDOMINI 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Versamento del solo </a:t>
            </a:r>
            <a:r>
              <a:rPr lang="it-IT" sz="2000" dirty="0" smtClean="0"/>
              <a:t>25/15% </a:t>
            </a:r>
            <a:r>
              <a:rPr lang="it-IT" sz="2000" dirty="0"/>
              <a:t>del valore complessivo dell’intervento, mentre il restante </a:t>
            </a:r>
            <a:r>
              <a:rPr lang="it-IT" sz="2000" dirty="0" smtClean="0"/>
              <a:t>75/85</a:t>
            </a:r>
            <a:r>
              <a:rPr lang="it-IT" sz="2000" dirty="0"/>
              <a:t>% si pagherà cedendo i relativi crediti.</a:t>
            </a:r>
          </a:p>
          <a:p>
            <a:pPr>
              <a:defRPr/>
            </a:pPr>
            <a:endParaRPr lang="it-IT" sz="20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5496" y="656800"/>
            <a:ext cx="6876256" cy="82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 Piattaforma ANCE - 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Deloitte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-7590"/>
            <a:ext cx="6876256" cy="1008112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Sisma ed Eco-bonus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8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20149" y="0"/>
            <a:ext cx="8820472" cy="1124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Obiettivo di marketing </a:t>
            </a: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	</a:t>
            </a:r>
            <a:endParaRPr lang="it-IT" sz="4000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88156" y="2946429"/>
            <a:ext cx="8160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000000"/>
                </a:solidFill>
              </a:rPr>
              <a:t>Consulenza e assistenza  in tutte le fasi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9771" y="3462680"/>
            <a:ext cx="8168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000000"/>
                </a:solidFill>
              </a:rPr>
              <a:t>La cessione dei crediti sulla Piattaforma Ance-Deloitte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9771" y="3988508"/>
            <a:ext cx="788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000000"/>
                </a:solidFill>
              </a:rPr>
              <a:t>Accesso a finanziamenti bancari convenzionati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79771" y="4501275"/>
            <a:ext cx="788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000000"/>
                </a:solidFill>
              </a:rPr>
              <a:t>Delibere condominiali standard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78902" y="4983559"/>
            <a:ext cx="788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000000"/>
                </a:solidFill>
              </a:rPr>
              <a:t>Contratti d’appalto standard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83096" y="5487615"/>
            <a:ext cx="788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000000"/>
                </a:solidFill>
              </a:rPr>
              <a:t>Polizze assicurative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78902" y="5991671"/>
            <a:ext cx="788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000000"/>
                </a:solidFill>
              </a:rPr>
              <a:t>Gestione e archivio di tutta la documentazione</a:t>
            </a:r>
            <a:endParaRPr lang="it-IT" sz="2400" b="1" dirty="0">
              <a:solidFill>
                <a:srgbClr val="00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95536" y="11392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Le imprese Ance dovranno offrire un prodotto completo, dal momento della scelta fino al collaudo finale, con una forte propensione alla soddisfazione del cliente e alla risoluzione di eventuali problemi.</a:t>
            </a:r>
          </a:p>
        </p:txBody>
      </p:sp>
    </p:spTree>
    <p:extLst>
      <p:ext uri="{BB962C8B-B14F-4D97-AF65-F5344CB8AC3E}">
        <p14:creationId xmlns:p14="http://schemas.microsoft.com/office/powerpoint/2010/main" val="14988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o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omposi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2517</TotalTime>
  <Words>572</Words>
  <Application>Microsoft Office PowerPoint</Application>
  <PresentationFormat>Presentazione su schermo (4:3)</PresentationFormat>
  <Paragraphs>102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Composito</vt:lpstr>
      <vt:lpstr>La piattaforma Ance-Deloitte </vt:lpstr>
      <vt:lpstr>Presentazione standard di PowerPoint</vt:lpstr>
      <vt:lpstr>Presentazione standard di PowerPoint</vt:lpstr>
      <vt:lpstr>Sisma ed Eco-bonus</vt:lpstr>
      <vt:lpstr>Sisma ed Eco-bonus</vt:lpstr>
      <vt:lpstr>Sisma ed Eco-bonus</vt:lpstr>
      <vt:lpstr>Sisma ed Eco-bonus</vt:lpstr>
      <vt:lpstr>Obiettivo di marketing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MARCHIO DI QUALITA’  «CASA SICURA»</dc:title>
  <dc:creator>Monosilio Flavio</dc:creator>
  <cp:lastModifiedBy>Ranieri Beatrice</cp:lastModifiedBy>
  <cp:revision>67</cp:revision>
  <cp:lastPrinted>2018-01-18T10:44:35Z</cp:lastPrinted>
  <dcterms:created xsi:type="dcterms:W3CDTF">2017-03-24T08:34:15Z</dcterms:created>
  <dcterms:modified xsi:type="dcterms:W3CDTF">2018-01-18T10:59:17Z</dcterms:modified>
</cp:coreProperties>
</file>